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0" r:id="rId3"/>
    <p:sldId id="261" r:id="rId4"/>
    <p:sldId id="265" r:id="rId5"/>
    <p:sldId id="266" r:id="rId6"/>
    <p:sldId id="267" r:id="rId7"/>
    <p:sldId id="268" r:id="rId8"/>
    <p:sldId id="269" r:id="rId9"/>
    <p:sldId id="273" r:id="rId10"/>
    <p:sldId id="275" r:id="rId11"/>
    <p:sldId id="276" r:id="rId12"/>
    <p:sldId id="277" r:id="rId13"/>
    <p:sldId id="282" r:id="rId14"/>
    <p:sldId id="283" r:id="rId15"/>
    <p:sldId id="284" r:id="rId16"/>
    <p:sldId id="279" r:id="rId17"/>
    <p:sldId id="285" r:id="rId18"/>
    <p:sldId id="301" r:id="rId19"/>
    <p:sldId id="287" r:id="rId20"/>
    <p:sldId id="288" r:id="rId21"/>
    <p:sldId id="289" r:id="rId22"/>
    <p:sldId id="272" r:id="rId23"/>
    <p:sldId id="274" r:id="rId24"/>
    <p:sldId id="262" r:id="rId25"/>
    <p:sldId id="263" r:id="rId26"/>
    <p:sldId id="264" r:id="rId27"/>
    <p:sldId id="290" r:id="rId28"/>
    <p:sldId id="292" r:id="rId29"/>
    <p:sldId id="293" r:id="rId30"/>
    <p:sldId id="294" r:id="rId31"/>
    <p:sldId id="296" r:id="rId32"/>
    <p:sldId id="295" r:id="rId33"/>
    <p:sldId id="297" r:id="rId34"/>
    <p:sldId id="299" r:id="rId35"/>
    <p:sldId id="300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1"/>
    <p:restoredTop sz="94701"/>
  </p:normalViewPr>
  <p:slideViewPr>
    <p:cSldViewPr snapToGrid="0" snapToObjects="1" showGuides="1">
      <p:cViewPr>
        <p:scale>
          <a:sx n="74" d="100"/>
          <a:sy n="74" d="100"/>
        </p:scale>
        <p:origin x="2512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A1D34-4D0D-A748-AF08-73DE374DDF6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15A8C-3F5F-B340-AD0C-F0A34E84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7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5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Selecte</a:t>
            </a:r>
            <a:r>
              <a:rPr lang="en-US" baseline="0" dirty="0" smtClean="0"/>
              <a:t>d </a:t>
            </a:r>
            <a:r>
              <a:rPr lang="en-US" baseline="0" dirty="0" err="1" smtClean="0"/>
              <a:t>terms</a:t>
            </a:r>
            <a:r>
              <a:rPr lang="en-US" dirty="0" err="1" smtClean="0"/>
              <a:t>Which</a:t>
            </a:r>
            <a:r>
              <a:rPr lang="en-US" dirty="0" smtClean="0"/>
              <a:t> words and phrases statistically distinguish ethnic groups and genders?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7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No link to aggression, achievement, sexual behavior, anger, or markers of cognitive complexity.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CF027-744B-0049-AEC6-83EEB88F4C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5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4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2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9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3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5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1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Kessler/GlobalAI2018" TargetMode="External"/><Relationship Id="rId4" Type="http://schemas.openxmlformats.org/officeDocument/2006/relationships/image" Target="../media/image1.tiff"/><Relationship Id="rId5" Type="http://schemas.openxmlformats.org/officeDocument/2006/relationships/hyperlink" Target="https://www.newyorker.com/magazine/2017/12/04/not-that-jason-kessle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JasonKessler/PuPPyTalk/blob/master/notebooks/Class-Association-Scores.ipynb" TargetMode="Externa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nimaxir/clickbait-clust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adimrehurek.com/gensi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JasonKessler/GlobalAI201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://blog.okcupid.com/index.php/page/7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www.github.com/JasonKessler/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Natural Language Visualization with Scattertext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2762"/>
            <a:ext cx="8966893" cy="2135038"/>
          </a:xfrm>
        </p:spPr>
        <p:txBody>
          <a:bodyPr anchor="b" anchorCtr="0">
            <a:normAutofit lnSpcReduction="10000"/>
          </a:bodyPr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Kessler* 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Global AI Conference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April 27,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2018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Code for all visualizations is available at: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github.com/JasonKessler/GlobalAI2018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1619" y="6337756"/>
            <a:ext cx="3747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*No, not </a:t>
            </a:r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that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 Jason Kessler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Scaled F-Score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smtClean="0"/>
              <a:t>Term-class* associations:</a:t>
            </a:r>
          </a:p>
          <a:p>
            <a:pPr lvl="1"/>
            <a:r>
              <a:rPr lang="en-US" sz="3200" dirty="0" smtClean="0"/>
              <a:t>“Good” is associated with the “positive” class</a:t>
            </a:r>
          </a:p>
          <a:p>
            <a:pPr lvl="1"/>
            <a:r>
              <a:rPr lang="en-US" sz="3200" dirty="0" smtClean="0"/>
              <a:t>“Bad” with the class “negative”</a:t>
            </a:r>
            <a:endParaRPr lang="en-US" sz="3200" dirty="0"/>
          </a:p>
          <a:p>
            <a:r>
              <a:rPr lang="en-US" sz="3600" dirty="0" smtClean="0"/>
              <a:t>Core intuition: association relies on two necessary factors</a:t>
            </a:r>
          </a:p>
          <a:p>
            <a:pPr lvl="1"/>
            <a:r>
              <a:rPr lang="en-US" sz="3200" b="1" dirty="0" smtClean="0"/>
              <a:t>Frequency</a:t>
            </a:r>
            <a:r>
              <a:rPr lang="en-US" sz="3200" dirty="0" smtClean="0"/>
              <a:t>: How often a term occurs in a class</a:t>
            </a:r>
          </a:p>
          <a:p>
            <a:pPr lvl="1"/>
            <a:r>
              <a:rPr lang="en-US" sz="3200" b="1" dirty="0" smtClean="0"/>
              <a:t>Precision: </a:t>
            </a:r>
            <a:r>
              <a:rPr lang="en-US" sz="3200" dirty="0" smtClean="0"/>
              <a:t>P(</a:t>
            </a:r>
            <a:r>
              <a:rPr lang="en-US" sz="3200" dirty="0" err="1" smtClean="0"/>
              <a:t>class|document</a:t>
            </a:r>
            <a:r>
              <a:rPr lang="en-US" sz="3200" dirty="0" smtClean="0"/>
              <a:t> contains term)</a:t>
            </a:r>
          </a:p>
          <a:p>
            <a:r>
              <a:rPr lang="en-US" sz="3600" dirty="0" smtClean="0"/>
              <a:t>F-Score:</a:t>
            </a:r>
          </a:p>
          <a:p>
            <a:pPr lvl="1"/>
            <a:r>
              <a:rPr lang="en-US" sz="3200" dirty="0" smtClean="0"/>
              <a:t>Information retrieval evaluation metric</a:t>
            </a:r>
          </a:p>
          <a:p>
            <a:pPr lvl="1"/>
            <a:r>
              <a:rPr lang="en-US" sz="3200" dirty="0" smtClean="0"/>
              <a:t>Harmonic mean between precision and recall</a:t>
            </a:r>
          </a:p>
          <a:p>
            <a:pPr lvl="2"/>
            <a:r>
              <a:rPr lang="en-US" sz="2800" dirty="0"/>
              <a:t>R</a:t>
            </a:r>
            <a:r>
              <a:rPr lang="en-US" sz="2800" dirty="0" smtClean="0"/>
              <a:t>equires </a:t>
            </a:r>
            <a:r>
              <a:rPr lang="en-US" sz="2800" b="1" dirty="0" smtClean="0"/>
              <a:t>both</a:t>
            </a:r>
            <a:r>
              <a:rPr lang="en-US" sz="2800" dirty="0" smtClean="0"/>
              <a:t> metrics to be high</a:t>
            </a:r>
            <a:endParaRPr lang="en-US" sz="2800" dirty="0"/>
          </a:p>
          <a:p>
            <a:endParaRPr lang="en-US" sz="3600" dirty="0" smtClean="0"/>
          </a:p>
          <a:p>
            <a:r>
              <a:rPr lang="en-US" sz="3600" dirty="0" smtClean="0"/>
              <a:t>*Term: is defined to be a word, phrase or other discrete linguistic element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0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3" y="0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</p:spTree>
    <p:extLst>
      <p:ext uri="{BB962C8B-B14F-4D97-AF65-F5344CB8AC3E}">
        <p14:creationId xmlns:p14="http://schemas.microsoft.com/office/powerpoint/2010/main" val="209165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3" y="0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7359"/>
              </p:ext>
            </p:extLst>
          </p:nvPr>
        </p:nvGraphicFramePr>
        <p:xfrm>
          <a:off x="2754059" y="645182"/>
          <a:ext cx="7599674" cy="1651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67545"/>
                <a:gridCol w="6632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Y-axis: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Precision,</a:t>
                      </a:r>
                      <a:r>
                        <a:rPr lang="en-US" baseline="0" dirty="0" smtClean="0"/>
                        <a:t> i.e. P(</a:t>
                      </a:r>
                      <a:r>
                        <a:rPr lang="en-US" baseline="0" dirty="0" err="1" smtClean="0"/>
                        <a:t>class|term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dirty="0" smtClean="0"/>
                        <a:t>, roughly normal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0.5, </a:t>
                      </a:r>
                      <a:r>
                        <a:rPr lang="en-US" dirty="0" err="1" smtClean="0"/>
                        <a:t>sd</a:t>
                      </a:r>
                      <a:r>
                        <a:rPr lang="en-US" dirty="0" smtClean="0"/>
                        <a:t> ≅ </a:t>
                      </a:r>
                      <a:r>
                        <a:rPr lang="is-IS" dirty="0" smtClean="0"/>
                        <a:t>0.4,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Frequency, i.e.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term|class</a:t>
                      </a:r>
                      <a:r>
                        <a:rPr lang="en-US" dirty="0" smtClean="0"/>
                        <a:t>), roughly power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0.00008, sd </a:t>
                      </a:r>
                      <a:r>
                        <a:rPr lang="en-US" dirty="0" smtClean="0"/>
                        <a:t>≅ 0.008</a:t>
                      </a:r>
                      <a:endParaRPr lang="is-I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Color: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is-IS" dirty="0" smtClean="0"/>
                        <a:t>Harmonic mean of</a:t>
                      </a:r>
                      <a:r>
                        <a:rPr lang="is-IS" baseline="0" dirty="0" smtClean="0"/>
                        <a:t> precision and frequency (blue=high, red=low)</a:t>
                      </a:r>
                      <a:endParaRPr lang="is-I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3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2" y="-1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06370"/>
              </p:ext>
            </p:extLst>
          </p:nvPr>
        </p:nvGraphicFramePr>
        <p:xfrm>
          <a:off x="2754059" y="645182"/>
          <a:ext cx="7599674" cy="1651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67545"/>
                <a:gridCol w="6632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Y-axis: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Precision,</a:t>
                      </a:r>
                      <a:r>
                        <a:rPr lang="en-US" baseline="0" dirty="0" smtClean="0"/>
                        <a:t> i.e. P(</a:t>
                      </a:r>
                      <a:r>
                        <a:rPr lang="en-US" baseline="0" dirty="0" err="1" smtClean="0"/>
                        <a:t>class|term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dirty="0" smtClean="0"/>
                        <a:t>, roughly normal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0.5, </a:t>
                      </a:r>
                      <a:r>
                        <a:rPr lang="en-US" dirty="0" err="1" smtClean="0"/>
                        <a:t>sd</a:t>
                      </a:r>
                      <a:r>
                        <a:rPr lang="en-US" dirty="0" smtClean="0"/>
                        <a:t> ≅ </a:t>
                      </a:r>
                      <a:r>
                        <a:rPr lang="is-IS" dirty="0" smtClean="0"/>
                        <a:t>0.4,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Frequency, i.e.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term|class</a:t>
                      </a:r>
                      <a:r>
                        <a:rPr lang="en-US" dirty="0" smtClean="0"/>
                        <a:t>), roughly power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0.00008, sd </a:t>
                      </a:r>
                      <a:r>
                        <a:rPr lang="en-US" dirty="0" smtClean="0"/>
                        <a:t>≅ 0.008</a:t>
                      </a:r>
                      <a:endParaRPr lang="is-I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Color: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is-IS" dirty="0" smtClean="0"/>
                        <a:t>Harmonic mean of</a:t>
                      </a:r>
                      <a:r>
                        <a:rPr lang="is-IS" baseline="0" dirty="0" smtClean="0"/>
                        <a:t> precision and frequency (blue=high, red=low)</a:t>
                      </a:r>
                      <a:endParaRPr lang="is-I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73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2" y="-1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255" y="242381"/>
            <a:ext cx="6045200" cy="2044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43250" y="3240191"/>
            <a:ext cx="5211209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Top words are just stop words.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Harmonic mean of uneven distributions.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</a:t>
            </a:r>
            <a:r>
              <a:rPr lang="en-US" dirty="0" err="1" smtClean="0"/>
              <a:t>prec</a:t>
            </a:r>
            <a:r>
              <a:rPr lang="en-US" dirty="0" smtClean="0"/>
              <a:t> of ~0.5, leads harmonic mean to rely on frequency. </a:t>
            </a:r>
          </a:p>
        </p:txBody>
      </p:sp>
    </p:spTree>
    <p:extLst>
      <p:ext uri="{BB962C8B-B14F-4D97-AF65-F5344CB8AC3E}">
        <p14:creationId xmlns:p14="http://schemas.microsoft.com/office/powerpoint/2010/main" val="59902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583741"/>
            <a:ext cx="7622586" cy="4933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Fix: Normalize Precision and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491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Task: make precision and frequency similarly distributed</a:t>
            </a:r>
          </a:p>
          <a:p>
            <a:r>
              <a:rPr lang="en-US" dirty="0" smtClean="0"/>
              <a:t>How: take normal CDF of each term’s precision and frequency</a:t>
            </a:r>
          </a:p>
          <a:p>
            <a:r>
              <a:rPr lang="en-US" dirty="0" smtClean="0"/>
              <a:t>Mean and std. computed from data</a:t>
            </a:r>
          </a:p>
          <a:p>
            <a:r>
              <a:rPr lang="en-US" dirty="0" smtClean="0"/>
              <a:t>Right: log normal CDF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2" idx="1"/>
          </p:cNvCxnSpPr>
          <p:nvPr/>
        </p:nvCxnSpPr>
        <p:spPr>
          <a:xfrm flipH="1">
            <a:off x="6096002" y="3366736"/>
            <a:ext cx="1561296" cy="149260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7298" y="2766571"/>
            <a:ext cx="369650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area is the log-normal CDF of the term </a:t>
            </a:r>
            <a:r>
              <a:rPr lang="en-US" sz="2400" dirty="0" smtClean="0"/>
              <a:t>“beauty” (0.938 </a:t>
            </a:r>
            <a:r>
              <a:rPr lang="en-US" sz="2400" dirty="0" smtClean="0"/>
              <a:t>∈ [0,1]).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98626" y="4770017"/>
            <a:ext cx="343627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tick mark is the log-frequency of a term</a:t>
            </a:r>
            <a:r>
              <a:rPr lang="en-US" sz="2400" smtClean="0"/>
              <a:t>.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23333" y="6447542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*log-normal CDF isn’t used in these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4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8810" y="137925"/>
            <a:ext cx="159625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Scaled-F-Score</a:t>
            </a:r>
            <a:endParaRPr lang="en-US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8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8809" y="137925"/>
            <a:ext cx="26461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Positive Scaled-F-Score</a:t>
            </a:r>
            <a:endParaRPr lang="en-US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98556" y="292135"/>
            <a:ext cx="270573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Good: positive terms make sense!</a:t>
            </a:r>
            <a:br>
              <a:rPr lang="en-US" b="1" dirty="0" smtClean="0"/>
            </a:br>
            <a:r>
              <a:rPr lang="en-US" b="1" dirty="0" smtClean="0"/>
              <a:t>Still some function words, but that’s okay.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65067" y="4721676"/>
            <a:ext cx="250253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 These frequent terms are all very close to 1 on the x-axis, but are ordered</a:t>
            </a:r>
          </a:p>
        </p:txBody>
      </p:sp>
      <p:sp>
        <p:nvSpPr>
          <p:cNvPr id="4" name="Freeform 3"/>
          <p:cNvSpPr/>
          <p:nvPr/>
        </p:nvSpPr>
        <p:spPr>
          <a:xfrm>
            <a:off x="9555604" y="2201333"/>
            <a:ext cx="1027729" cy="2302934"/>
          </a:xfrm>
          <a:custGeom>
            <a:avLst/>
            <a:gdLst>
              <a:gd name="connsiteX0" fmla="*/ 254000 w 762000"/>
              <a:gd name="connsiteY0" fmla="*/ 50800 h 1947334"/>
              <a:gd name="connsiteX1" fmla="*/ 135467 w 762000"/>
              <a:gd name="connsiteY1" fmla="*/ 84667 h 1947334"/>
              <a:gd name="connsiteX2" fmla="*/ 118534 w 762000"/>
              <a:gd name="connsiteY2" fmla="*/ 135467 h 1947334"/>
              <a:gd name="connsiteX3" fmla="*/ 67734 w 762000"/>
              <a:gd name="connsiteY3" fmla="*/ 186267 h 1947334"/>
              <a:gd name="connsiteX4" fmla="*/ 33867 w 762000"/>
              <a:gd name="connsiteY4" fmla="*/ 304800 h 1947334"/>
              <a:gd name="connsiteX5" fmla="*/ 16934 w 762000"/>
              <a:gd name="connsiteY5" fmla="*/ 406400 h 1947334"/>
              <a:gd name="connsiteX6" fmla="*/ 0 w 762000"/>
              <a:gd name="connsiteY6" fmla="*/ 491067 h 1947334"/>
              <a:gd name="connsiteX7" fmla="*/ 16934 w 762000"/>
              <a:gd name="connsiteY7" fmla="*/ 1456267 h 1947334"/>
              <a:gd name="connsiteX8" fmla="*/ 33867 w 762000"/>
              <a:gd name="connsiteY8" fmla="*/ 1574800 h 1947334"/>
              <a:gd name="connsiteX9" fmla="*/ 50800 w 762000"/>
              <a:gd name="connsiteY9" fmla="*/ 1862667 h 1947334"/>
              <a:gd name="connsiteX10" fmla="*/ 67734 w 762000"/>
              <a:gd name="connsiteY10" fmla="*/ 1913467 h 1947334"/>
              <a:gd name="connsiteX11" fmla="*/ 118534 w 762000"/>
              <a:gd name="connsiteY11" fmla="*/ 1947334 h 1947334"/>
              <a:gd name="connsiteX12" fmla="*/ 457200 w 762000"/>
              <a:gd name="connsiteY12" fmla="*/ 1930400 h 1947334"/>
              <a:gd name="connsiteX13" fmla="*/ 558800 w 762000"/>
              <a:gd name="connsiteY13" fmla="*/ 1879600 h 1947334"/>
              <a:gd name="connsiteX14" fmla="*/ 609600 w 762000"/>
              <a:gd name="connsiteY14" fmla="*/ 1862667 h 1947334"/>
              <a:gd name="connsiteX15" fmla="*/ 711200 w 762000"/>
              <a:gd name="connsiteY15" fmla="*/ 1761067 h 1947334"/>
              <a:gd name="connsiteX16" fmla="*/ 762000 w 762000"/>
              <a:gd name="connsiteY16" fmla="*/ 1557867 h 1947334"/>
              <a:gd name="connsiteX17" fmla="*/ 711200 w 762000"/>
              <a:gd name="connsiteY17" fmla="*/ 846667 h 1947334"/>
              <a:gd name="connsiteX18" fmla="*/ 626534 w 762000"/>
              <a:gd name="connsiteY18" fmla="*/ 660400 h 1947334"/>
              <a:gd name="connsiteX19" fmla="*/ 592667 w 762000"/>
              <a:gd name="connsiteY19" fmla="*/ 609600 h 1947334"/>
              <a:gd name="connsiteX20" fmla="*/ 558800 w 762000"/>
              <a:gd name="connsiteY20" fmla="*/ 372534 h 1947334"/>
              <a:gd name="connsiteX21" fmla="*/ 524934 w 762000"/>
              <a:gd name="connsiteY21" fmla="*/ 270934 h 1947334"/>
              <a:gd name="connsiteX22" fmla="*/ 508000 w 762000"/>
              <a:gd name="connsiteY22" fmla="*/ 135467 h 1947334"/>
              <a:gd name="connsiteX23" fmla="*/ 491067 w 762000"/>
              <a:gd name="connsiteY23" fmla="*/ 50800 h 1947334"/>
              <a:gd name="connsiteX24" fmla="*/ 389467 w 762000"/>
              <a:gd name="connsiteY24" fmla="*/ 0 h 1947334"/>
              <a:gd name="connsiteX25" fmla="*/ 270934 w 762000"/>
              <a:gd name="connsiteY25" fmla="*/ 67734 h 1947334"/>
              <a:gd name="connsiteX26" fmla="*/ 254000 w 762000"/>
              <a:gd name="connsiteY26" fmla="*/ 50800 h 194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62000" h="1947334">
                <a:moveTo>
                  <a:pt x="254000" y="50800"/>
                </a:moveTo>
                <a:cubicBezTo>
                  <a:pt x="231422" y="53622"/>
                  <a:pt x="143563" y="76571"/>
                  <a:pt x="135467" y="84667"/>
                </a:cubicBezTo>
                <a:cubicBezTo>
                  <a:pt x="122846" y="97288"/>
                  <a:pt x="128435" y="120615"/>
                  <a:pt x="118534" y="135467"/>
                </a:cubicBezTo>
                <a:cubicBezTo>
                  <a:pt x="105250" y="155392"/>
                  <a:pt x="84667" y="169334"/>
                  <a:pt x="67734" y="186267"/>
                </a:cubicBezTo>
                <a:cubicBezTo>
                  <a:pt x="51593" y="234687"/>
                  <a:pt x="44499" y="251640"/>
                  <a:pt x="33867" y="304800"/>
                </a:cubicBezTo>
                <a:cubicBezTo>
                  <a:pt x="27134" y="338467"/>
                  <a:pt x="23076" y="372620"/>
                  <a:pt x="16934" y="406400"/>
                </a:cubicBezTo>
                <a:cubicBezTo>
                  <a:pt x="11785" y="434717"/>
                  <a:pt x="5645" y="462845"/>
                  <a:pt x="0" y="491067"/>
                </a:cubicBezTo>
                <a:cubicBezTo>
                  <a:pt x="5645" y="812800"/>
                  <a:pt x="6883" y="1134641"/>
                  <a:pt x="16934" y="1456267"/>
                </a:cubicBezTo>
                <a:cubicBezTo>
                  <a:pt x="18181" y="1496160"/>
                  <a:pt x="30553" y="1535026"/>
                  <a:pt x="33867" y="1574800"/>
                </a:cubicBezTo>
                <a:cubicBezTo>
                  <a:pt x="41849" y="1670590"/>
                  <a:pt x="41235" y="1767023"/>
                  <a:pt x="50800" y="1862667"/>
                </a:cubicBezTo>
                <a:cubicBezTo>
                  <a:pt x="52576" y="1880428"/>
                  <a:pt x="56584" y="1899529"/>
                  <a:pt x="67734" y="1913467"/>
                </a:cubicBezTo>
                <a:cubicBezTo>
                  <a:pt x="80447" y="1929359"/>
                  <a:pt x="101601" y="1936045"/>
                  <a:pt x="118534" y="1947334"/>
                </a:cubicBezTo>
                <a:cubicBezTo>
                  <a:pt x="231423" y="1941689"/>
                  <a:pt x="344595" y="1940192"/>
                  <a:pt x="457200" y="1930400"/>
                </a:cubicBezTo>
                <a:cubicBezTo>
                  <a:pt x="508725" y="1925920"/>
                  <a:pt x="514336" y="1901832"/>
                  <a:pt x="558800" y="1879600"/>
                </a:cubicBezTo>
                <a:cubicBezTo>
                  <a:pt x="574765" y="1871618"/>
                  <a:pt x="592667" y="1868311"/>
                  <a:pt x="609600" y="1862667"/>
                </a:cubicBezTo>
                <a:cubicBezTo>
                  <a:pt x="643467" y="1828800"/>
                  <a:pt x="696054" y="1806504"/>
                  <a:pt x="711200" y="1761067"/>
                </a:cubicBezTo>
                <a:cubicBezTo>
                  <a:pt x="755924" y="1626895"/>
                  <a:pt x="739198" y="1694680"/>
                  <a:pt x="762000" y="1557867"/>
                </a:cubicBezTo>
                <a:cubicBezTo>
                  <a:pt x="743269" y="958451"/>
                  <a:pt x="780508" y="1193206"/>
                  <a:pt x="711200" y="846667"/>
                </a:cubicBezTo>
                <a:cubicBezTo>
                  <a:pt x="686284" y="722087"/>
                  <a:pt x="710233" y="785948"/>
                  <a:pt x="626534" y="660400"/>
                </a:cubicBezTo>
                <a:lnTo>
                  <a:pt x="592667" y="609600"/>
                </a:lnTo>
                <a:cubicBezTo>
                  <a:pt x="584522" y="536296"/>
                  <a:pt x="579020" y="446675"/>
                  <a:pt x="558800" y="372534"/>
                </a:cubicBezTo>
                <a:cubicBezTo>
                  <a:pt x="549407" y="338093"/>
                  <a:pt x="536223" y="304801"/>
                  <a:pt x="524934" y="270934"/>
                </a:cubicBezTo>
                <a:cubicBezTo>
                  <a:pt x="519289" y="225778"/>
                  <a:pt x="514920" y="180445"/>
                  <a:pt x="508000" y="135467"/>
                </a:cubicBezTo>
                <a:cubicBezTo>
                  <a:pt x="503624" y="107020"/>
                  <a:pt x="505346" y="75789"/>
                  <a:pt x="491067" y="50800"/>
                </a:cubicBezTo>
                <a:cubicBezTo>
                  <a:pt x="475621" y="23769"/>
                  <a:pt x="415540" y="8691"/>
                  <a:pt x="389467" y="0"/>
                </a:cubicBezTo>
                <a:cubicBezTo>
                  <a:pt x="284205" y="17544"/>
                  <a:pt x="291475" y="-14430"/>
                  <a:pt x="270934" y="67734"/>
                </a:cubicBezTo>
                <a:cubicBezTo>
                  <a:pt x="269565" y="73210"/>
                  <a:pt x="276578" y="47978"/>
                  <a:pt x="254000" y="50800"/>
                </a:cubicBezTo>
                <a:close/>
              </a:path>
            </a:pathLst>
          </a:cu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4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18330"/>
              </p:ext>
            </p:extLst>
          </p:nvPr>
        </p:nvGraphicFramePr>
        <p:xfrm>
          <a:off x="211703" y="3223105"/>
          <a:ext cx="11768594" cy="3017520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2018747"/>
                <a:gridCol w="1030961"/>
                <a:gridCol w="1040249"/>
                <a:gridCol w="1269963"/>
                <a:gridCol w="1089172"/>
                <a:gridCol w="1460099"/>
                <a:gridCol w="1270553"/>
                <a:gridCol w="1318887"/>
                <a:gridCol w="1269963"/>
              </a:tblGrid>
              <a:tr h="675281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Pos</a:t>
                      </a:r>
                      <a:r>
                        <a:rPr lang="en-US" sz="2800" u="none" strike="noStrike" dirty="0">
                          <a:effectLst/>
                        </a:rPr>
                        <a:t> Freq.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Neg</a:t>
                      </a:r>
                      <a:r>
                        <a:rPr lang="en-US" sz="2800" u="none" strike="noStrike" dirty="0">
                          <a:effectLst/>
                        </a:rPr>
                        <a:t> </a:t>
                      </a:r>
                      <a:r>
                        <a:rPr lang="en-US" sz="2800" u="none" strike="noStrike" dirty="0" smtClean="0">
                          <a:effectLst/>
                        </a:rPr>
                        <a:t>Freq.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Prec.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Freq</a:t>
                      </a:r>
                      <a:r>
                        <a:rPr lang="en-US" sz="2800" u="none" strike="noStrike" dirty="0">
                          <a:effectLst/>
                        </a:rPr>
                        <a:t> 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Raw </a:t>
                      </a:r>
                      <a:r>
                        <a:rPr lang="en-US" sz="2800" u="none" strike="noStrike" dirty="0" err="1">
                          <a:effectLst/>
                        </a:rPr>
                        <a:t>Hmean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Prec. CDF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Freq. </a:t>
                      </a:r>
                      <a:r>
                        <a:rPr lang="en-US" sz="2800" u="none" strike="noStrike" dirty="0">
                          <a:effectLst/>
                        </a:rPr>
                        <a:t>CDF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Scaled </a:t>
                      </a:r>
                      <a:endParaRPr lang="en-US" sz="28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F-Score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best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108</a:t>
                      </a:r>
                      <a:endParaRPr lang="is-I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36</a:t>
                      </a:r>
                      <a:endParaRPr lang="cs-CZ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75.00%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0.22%</a:t>
                      </a:r>
                      <a:endParaRPr lang="hr-H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0.44%</a:t>
                      </a:r>
                      <a:endParaRPr lang="hr-H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71.95%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99.50%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83.51%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entertaining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58</a:t>
                      </a:r>
                      <a:endParaRPr lang="ru-RU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13</a:t>
                      </a:r>
                      <a:endParaRPr lang="is-I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81.69%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0.12%</a:t>
                      </a:r>
                      <a:endParaRPr lang="hr-H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0.24%</a:t>
                      </a:r>
                      <a:endParaRPr lang="hr-H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77.07%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2800" u="none" strike="noStrike" dirty="0">
                          <a:effectLst/>
                        </a:rPr>
                        <a:t>90.94%</a:t>
                      </a:r>
                      <a:endParaRPr lang="it-IT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83.43%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fun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73</a:t>
                      </a:r>
                      <a:endParaRPr lang="is-IS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26</a:t>
                      </a:r>
                      <a:endParaRPr lang="is-IS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73.74%</a:t>
                      </a:r>
                      <a:endParaRPr lang="hr-H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0.15%</a:t>
                      </a:r>
                      <a:endParaRPr lang="hr-H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0.30%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70.92%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95.63%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81.44%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heart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45</a:t>
                      </a:r>
                      <a:endParaRPr lang="en-U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</a:t>
                      </a:r>
                      <a:endParaRPr lang="cs-CZ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80.36%</a:t>
                      </a:r>
                      <a:endParaRPr lang="pt-B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0.09%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0.18%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76.09%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84.49%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effectLst/>
                        </a:rPr>
                        <a:t>80.07%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Top Scaled-F Score Terms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534" y="1707851"/>
            <a:ext cx="1127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Note: normalized precision and frequency are on comparable scales, allowing for </a:t>
            </a:r>
            <a:r>
              <a:rPr lang="en-US" sz="3200" smtClean="0"/>
              <a:t>the harmonic </a:t>
            </a:r>
            <a:r>
              <a:rPr lang="en-US" sz="3200" dirty="0" smtClean="0"/>
              <a:t>mean to take both into account.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38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85679" y="5647148"/>
            <a:ext cx="466818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Problem: highly negative terms are all low frequency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75545" y="768747"/>
            <a:ext cx="3828987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Solution: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Compute Scaled F-Score association scores for negative reviews.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the highest score</a:t>
            </a:r>
          </a:p>
        </p:txBody>
      </p:sp>
    </p:spTree>
    <p:extLst>
      <p:ext uri="{BB962C8B-B14F-4D97-AF65-F5344CB8AC3E}">
        <p14:creationId xmlns:p14="http://schemas.microsoft.com/office/powerpoint/2010/main" val="88725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Lee 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6" y="0"/>
            <a:ext cx="1206262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3742" y="307258"/>
            <a:ext cx="176559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8275" y="779905"/>
            <a:ext cx="23921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Positive Scaled F-Score</a:t>
            </a:r>
            <a:endParaRPr lang="en-US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0472264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7679" y="5690572"/>
            <a:ext cx="239212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 Scaled F-Score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8274" y="4098839"/>
            <a:ext cx="239212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only one obviously negative term</a:t>
            </a:r>
          </a:p>
        </p:txBody>
      </p:sp>
    </p:spTree>
    <p:extLst>
      <p:ext uri="{BB962C8B-B14F-4D97-AF65-F5344CB8AC3E}">
        <p14:creationId xmlns:p14="http://schemas.microsoft.com/office/powerpoint/2010/main" val="1606325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"/>
            <a:ext cx="12192000" cy="67812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72264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64008" y="442725"/>
            <a:ext cx="254452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by log-frequency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6270" y="2888556"/>
            <a:ext cx="305026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score can be overly sensitive to very frequent terms, but still doesn’t score them very highly</a:t>
            </a:r>
          </a:p>
        </p:txBody>
      </p:sp>
    </p:spTree>
    <p:extLst>
      <p:ext uri="{BB962C8B-B14F-4D97-AF65-F5344CB8AC3E}">
        <p14:creationId xmlns:p14="http://schemas.microsoft.com/office/powerpoint/2010/main" val="42478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69811" y="5676180"/>
            <a:ext cx="558502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Burt Monroe, Michael </a:t>
            </a:r>
            <a:r>
              <a:rPr lang="en-US" dirty="0" err="1" smtClean="0"/>
              <a:t>Colaresi</a:t>
            </a:r>
            <a:r>
              <a:rPr lang="en-US" dirty="0" smtClean="0"/>
              <a:t> and Kevin Quinn. </a:t>
            </a:r>
            <a:r>
              <a:rPr lang="en-US" dirty="0" err="1" smtClean="0"/>
              <a:t>Fightin</a:t>
            </a:r>
            <a:r>
              <a:rPr lang="en-US" dirty="0" smtClean="0"/>
              <a:t>' words: Lexical feature selection and evaluation for identifying the content of political conflict. Political Analysis. 2008.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0717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9811" y="615046"/>
            <a:ext cx="558502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Monroe et. al (2009) approach</a:t>
            </a: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Bayesian approach to term-association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Likelihood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Z-score of log-odds-ratio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Prior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Term frequency in a  background corpus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Posterior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Z-score of log-odds-ratio with background counts as smoothing values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Popular, but much more tweaking to get to work than Scaled F Score.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3678" y="6298150"/>
            <a:ext cx="9267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Scattertext reimplementation of Monroe et al.  </a:t>
            </a:r>
            <a:r>
              <a:rPr lang="en-US" sz="1400" dirty="0"/>
              <a:t>See </a:t>
            </a:r>
            <a:endParaRPr lang="en-US" sz="1400" dirty="0" smtClean="0"/>
          </a:p>
          <a:p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nbviewer.jupyter.org/github/JasonKessler/PuPPyTalk/blob/master/notebooks/Class-Association-Scores.ipynb</a:t>
            </a:r>
            <a:r>
              <a:rPr lang="en-US" sz="1400" dirty="0" smtClean="0"/>
              <a:t> for code.</a:t>
            </a:r>
            <a:endParaRPr lang="en-US" sz="14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70838"/>
            <a:ext cx="11473799" cy="6298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0499" y="70838"/>
            <a:ext cx="278350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Scattertext implementation (with prior weighting modifications)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02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02450" y="348659"/>
            <a:ext cx="27761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“we” use increases, while “I” use decreases.</a:t>
            </a:r>
          </a:p>
          <a:p>
            <a:endParaRPr lang="en-US" sz="2800" dirty="0" smtClean="0"/>
          </a:p>
          <a:p>
            <a:r>
              <a:rPr lang="en-US" sz="2800" dirty="0" smtClean="0"/>
              <a:t>I/we: age, social integration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I: lying, social rank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 words and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299" y="5975658"/>
            <a:ext cx="7022437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stop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(esp.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3rd person)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 word usage is counter-intuitive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2841" y="5410881"/>
            <a:ext cx="10585077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James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Pennebaker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Carla J. Groom, Daniel Loew, James M. Dabbs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Testosterone as a Social Inhibitor: Two Case Studies of the Effect of Testosterone Treatment on Language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2004.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Susan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C. Herring, Anna Martinson.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Assessing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Gender Authenticity in Computer-Mediated Language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Use: Evidence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From an Identity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Game. Journal of Language and Social Psychology. 2004.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1" y="1465728"/>
            <a:ext cx="11086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Pennebaker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et al: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Testosterone levels (in two therapeutic settings) predict: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Modest but significant decreases in: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Pronouns referring to others (ex: we, she, they)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Communication verbs (ex: hear, say)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Modest but significant decreases in: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Optimism words (ex: energy, upbeat)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Negative (but statistically insignificant) correlation with subject’s beliefs about testosterone and category usage!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Does not entirely explain gender differences.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Herring et al: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Subjects tasked with impersonating opposite gender in online game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Discussed stereotypical topics (cars, shopping) but </a:t>
            </a: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didn’t change stylistic cues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16" y="23376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Clickbait: what works?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019" r="52606"/>
          <a:stretch/>
        </p:blipFill>
        <p:spPr>
          <a:xfrm>
            <a:off x="6564231" y="1397479"/>
            <a:ext cx="5778261" cy="522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3085"/>
            <a:ext cx="7050370" cy="405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57" y="1920282"/>
            <a:ext cx="5324407" cy="493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5274"/>
            <a:ext cx="5257800" cy="66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Facebook posts from </a:t>
            </a:r>
            <a:r>
              <a:rPr lang="en-US" dirty="0" err="1" smtClean="0"/>
              <a:t>BuzzFeed</a:t>
            </a:r>
            <a:r>
              <a:rPr lang="en-US" dirty="0" smtClean="0"/>
              <a:t>, NY Times, </a:t>
            </a:r>
            <a:r>
              <a:rPr lang="en-US" dirty="0" err="1" smtClean="0"/>
              <a:t>etc</a:t>
            </a:r>
            <a:r>
              <a:rPr lang="en-US" dirty="0" smtClean="0"/>
              <a:t>/ from 2010s.</a:t>
            </a:r>
          </a:p>
          <a:p>
            <a:r>
              <a:rPr lang="en-US" dirty="0" smtClean="0"/>
              <a:t>Includes headline and the number of Facebook likes</a:t>
            </a:r>
          </a:p>
          <a:p>
            <a:r>
              <a:rPr lang="en-US" dirty="0" smtClean="0"/>
              <a:t>Scraped by researcher Max Woolf at </a:t>
            </a:r>
            <a:r>
              <a:rPr lang="en-US" sz="2000" u="sng" dirty="0" smtClean="0">
                <a:hlinkClick r:id="rId2"/>
              </a:rPr>
              <a:t>github.com/minimaxir/clickbait-cluster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We’ll separate articles from 2016 into the upper third and lower third of likes.</a:t>
            </a:r>
          </a:p>
          <a:p>
            <a:r>
              <a:rPr lang="en-US" dirty="0" smtClean="0"/>
              <a:t>Identify words and phrases that predict likes.</a:t>
            </a:r>
          </a:p>
          <a:p>
            <a:r>
              <a:rPr lang="en-US" dirty="0" smtClean="0"/>
              <a:t>Begin with noun phrases identified </a:t>
            </a:r>
            <a:r>
              <a:rPr lang="en-US" smtClean="0"/>
              <a:t>from Phrase Machine </a:t>
            </a:r>
            <a:r>
              <a:rPr lang="en-US" dirty="0" smtClean="0"/>
              <a:t>(Handler et al. 2016)</a:t>
            </a:r>
          </a:p>
          <a:p>
            <a:r>
              <a:rPr lang="en-US" dirty="0" smtClean="0"/>
              <a:t>Filter out redundant NPs.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92E"/>
                </a:solidFill>
                <a:latin typeface="+mj-lt"/>
              </a:rPr>
              <a:t>Abram Handler, Matt Denny, Hanna Wallach, and Brendan O'Connor. Bag of what? Simple noun phrase extraction for corpus analysis. NLP+CSS Workshop at EMNLP 2016.</a:t>
            </a:r>
            <a:endParaRPr lang="en-US" sz="1600" b="0" i="0" dirty="0">
              <a:solidFill>
                <a:srgbClr val="24292E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22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94"/>
            <a:ext cx="12192000" cy="6237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5404" y="44736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</a:t>
            </a:r>
            <a:r>
              <a:rPr lang="en-US" b="1" dirty="0" smtClean="0"/>
              <a:t>of engagement by noun phrase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03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Lee 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 b="1" dirty="0"/>
              <a:t>≈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 lexicon </a:t>
            </a:r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speculation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0"/>
            <a:ext cx="1204685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6710" y="251771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</a:t>
            </a:r>
            <a:r>
              <a:rPr lang="en-US" b="1" dirty="0" smtClean="0"/>
              <a:t>of engagement </a:t>
            </a:r>
            <a:r>
              <a:rPr lang="en-US" b="1" smtClean="0"/>
              <a:t>by unigram</a:t>
            </a:r>
            <a:endParaRPr lang="en-US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66937" y="2932829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Messier, but psycholinguist information: 3</a:t>
            </a:r>
            <a:r>
              <a:rPr lang="en-US" b="1" baseline="30000" dirty="0" smtClean="0"/>
              <a:t>rd</a:t>
            </a:r>
            <a:r>
              <a:rPr lang="en-US" b="1" dirty="0" smtClean="0"/>
              <a:t> person pronouns -&gt; high engagement; 2</a:t>
            </a:r>
            <a:r>
              <a:rPr lang="en-US" b="1" baseline="30000" dirty="0" smtClean="0"/>
              <a:t>nd</a:t>
            </a:r>
            <a:r>
              <a:rPr lang="en-US" b="1" dirty="0" smtClean="0"/>
              <a:t> person low</a:t>
            </a:r>
            <a:endParaRPr lang="en-US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12168" y="5520601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“dies”: obit</a:t>
            </a:r>
          </a:p>
          <a:p>
            <a:r>
              <a:rPr lang="en-US" b="1" dirty="0" smtClean="0"/>
              <a:t>Can, guess, how: questions.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85899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How do terms with similar meanings differ in terms of their engagement rates?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Gensim</a:t>
            </a:r>
            <a:r>
              <a:rPr lang="en-US" dirty="0"/>
              <a:t> (</a:t>
            </a:r>
            <a:r>
              <a:rPr lang="en-US" sz="2400" dirty="0">
                <a:hlinkClick r:id="rId3"/>
              </a:rPr>
              <a:t>https://radimrehurek.com/gensim</a:t>
            </a:r>
            <a:r>
              <a:rPr lang="en-US" sz="2400" dirty="0" smtClean="0">
                <a:hlinkClick r:id="rId3"/>
              </a:rPr>
              <a:t>/</a:t>
            </a:r>
            <a:r>
              <a:rPr lang="en-US" dirty="0" smtClean="0"/>
              <a:t>) </a:t>
            </a:r>
            <a:r>
              <a:rPr lang="en-US" dirty="0"/>
              <a:t>to </a:t>
            </a:r>
            <a:r>
              <a:rPr lang="en-US" dirty="0" smtClean="0"/>
              <a:t>find 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Use UMAP (</a:t>
            </a:r>
            <a:r>
              <a:rPr lang="en-US" dirty="0" err="1" smtClean="0"/>
              <a:t>McInnes</a:t>
            </a:r>
            <a:r>
              <a:rPr lang="en-US" dirty="0" smtClean="0"/>
              <a:t> and Healy 2018) to project them into two dimensions, and explore them with Scattertext.</a:t>
            </a:r>
          </a:p>
          <a:p>
            <a:pPr lvl="1"/>
            <a:r>
              <a:rPr lang="en-US" dirty="0" smtClean="0"/>
              <a:t>Locally groups words with similar </a:t>
            </a:r>
            <a:r>
              <a:rPr lang="en-US" dirty="0" err="1" smtClean="0"/>
              <a:t>embeddings</a:t>
            </a:r>
            <a:r>
              <a:rPr lang="en-US" dirty="0" smtClean="0"/>
              <a:t> together.</a:t>
            </a:r>
            <a:endParaRPr lang="en-US" dirty="0" smtClean="0"/>
          </a:p>
          <a:p>
            <a:pPr lvl="1"/>
            <a:r>
              <a:rPr lang="en-US" dirty="0" smtClean="0"/>
              <a:t>Better alternative to T-SNE; allows for cosine instead of Euclidean distance criteria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Leland </a:t>
            </a:r>
            <a:r>
              <a:rPr lang="en-US" sz="1600" dirty="0" err="1"/>
              <a:t>McInnes</a:t>
            </a:r>
            <a:r>
              <a:rPr lang="en-US" sz="1600" dirty="0"/>
              <a:t>, John Healy. UMAP: Uniform Manifold Approximation and Projection for Dimension Reduction. </a:t>
            </a:r>
            <a:r>
              <a:rPr lang="en-US" sz="1600" dirty="0" err="1"/>
              <a:t>Arxiv</a:t>
            </a:r>
            <a:r>
              <a:rPr lang="en-US" sz="1600" dirty="0"/>
              <a:t>. 2018.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4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2" y="0"/>
            <a:ext cx="1167873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30596" y="2762279"/>
            <a:ext cx="2333088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island is mostly food related. “Chocolate” and “cake” are highly engaging, but “breakfast” has predictive of low engagement.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86189" y="0"/>
            <a:ext cx="438694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Term positions from determined by UMAP, color by Scaled F-Score for engagement.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62284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How do the Times and </a:t>
            </a:r>
            <a:r>
              <a:rPr lang="en-US" dirty="0" err="1" smtClean="0"/>
              <a:t>Buzzfeed</a:t>
            </a:r>
            <a:r>
              <a:rPr lang="en-US" dirty="0" smtClean="0"/>
              <a:t> differ in what they talk about, and their content engages their readers?</a:t>
            </a:r>
          </a:p>
          <a:p>
            <a:r>
              <a:rPr lang="en-US" dirty="0" smtClean="0"/>
              <a:t>Scattertext can easily create visualizations to help answer these questions. </a:t>
            </a:r>
          </a:p>
          <a:p>
            <a:r>
              <a:rPr lang="en-US" dirty="0" smtClean="0"/>
              <a:t>First, we’ll look at how what engages for </a:t>
            </a:r>
            <a:r>
              <a:rPr lang="en-US" dirty="0" err="1" smtClean="0"/>
              <a:t>Buzzfeed</a:t>
            </a:r>
            <a:r>
              <a:rPr lang="en-US" dirty="0" smtClean="0"/>
              <a:t> contrasts with what engages for the Times, and vice versa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Leland </a:t>
            </a:r>
            <a:r>
              <a:rPr lang="en-US" sz="1600" dirty="0" err="1"/>
              <a:t>McInnes</a:t>
            </a:r>
            <a:r>
              <a:rPr lang="en-US" sz="1600" dirty="0"/>
              <a:t>, John Healy. UMAP: Uniform Manifold Approximation and Projection for Dimension Reduction. </a:t>
            </a:r>
            <a:r>
              <a:rPr lang="en-US" sz="1600" dirty="0" err="1"/>
              <a:t>Arxiv</a:t>
            </a:r>
            <a:r>
              <a:rPr lang="en-US" sz="1600" dirty="0"/>
              <a:t>. 2018.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6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371"/>
            <a:ext cx="12192000" cy="53412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8651" y="4364661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Oddly, NY Times readers distinctly like articles about sex, death, and which are written in a smug tone.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41746" y="1842873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chart doesn’t give a good sense of what language is more associated with one site.</a:t>
            </a:r>
            <a:endParaRPr lang="en-US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67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15"/>
            <a:ext cx="12192000" cy="5886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1669" y="5085251"/>
            <a:ext cx="474452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chart let’s you know how </a:t>
            </a:r>
            <a:r>
              <a:rPr lang="en-US" b="1" dirty="0" err="1" smtClean="0"/>
              <a:t>Buzzfeed</a:t>
            </a:r>
            <a:r>
              <a:rPr lang="en-US" b="1" dirty="0" smtClean="0"/>
              <a:t> and the Times are distinct, while still distinguishing engaging content, </a:t>
            </a:r>
            <a:endParaRPr lang="en-US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2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Questions?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38200" y="2894671"/>
            <a:ext cx="9983638" cy="27470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Global AI Conference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April 27, 2018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https://github.com/JasonKessler/GlobalAI2018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5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45" y="-225252"/>
            <a:ext cx="10515600" cy="1325563"/>
          </a:xfrm>
        </p:spPr>
        <p:txBody>
          <a:bodyPr/>
          <a:lstStyle/>
          <a:p>
            <a:r>
              <a:rPr lang="en-US" dirty="0" smtClean="0"/>
              <a:t>Language and Demographics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903" y="6569021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Christian Rudder: http://</a:t>
            </a:r>
            <a:r>
              <a:rPr lang="en-US" sz="1400" u="sng" err="1"/>
              <a:t>blog.okcupid.com</a:t>
            </a:r>
            <a:r>
              <a:rPr lang="en-US" sz="1400" u="sng"/>
              <a:t>/</a:t>
            </a:r>
            <a:r>
              <a:rPr lang="en-US" sz="1400" u="sng" err="1"/>
              <a:t>index.php</a:t>
            </a:r>
            <a:r>
              <a:rPr lang="en-US" sz="1400" u="sng"/>
              <a:t>/page/7/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65" y="775614"/>
            <a:ext cx="6924033" cy="58609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2307" y="362885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hobos</a:t>
            </a:r>
          </a:p>
        </p:txBody>
      </p:sp>
      <p:cxnSp>
        <p:nvCxnSpPr>
          <p:cNvPr id="16" name="Curved Connector 15"/>
          <p:cNvCxnSpPr>
            <a:stCxn id="18" idx="3"/>
          </p:cNvCxnSpPr>
          <p:nvPr/>
        </p:nvCxnSpPr>
        <p:spPr>
          <a:xfrm flipV="1">
            <a:off x="1649315" y="4324769"/>
            <a:ext cx="1864764" cy="65349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1461301" y="499748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742" y="4562762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42478" y="4916743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/>
              <a:t>Solitude</a:t>
            </a:r>
          </a:p>
        </p:txBody>
      </p:sp>
      <p:cxnSp>
        <p:nvCxnSpPr>
          <p:cNvPr id="20" name="Curved Connector 19"/>
          <p:cNvCxnSpPr/>
          <p:nvPr/>
        </p:nvCxnSpPr>
        <p:spPr>
          <a:xfrm rot="10800000">
            <a:off x="9034547" y="5473021"/>
            <a:ext cx="753848" cy="1971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88395" y="6144121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</a:p>
        </p:txBody>
      </p:sp>
      <p:cxnSp>
        <p:nvCxnSpPr>
          <p:cNvPr id="23" name="Curved Connector 22"/>
          <p:cNvCxnSpPr>
            <a:stCxn id="22" idx="1"/>
          </p:cNvCxnSpPr>
          <p:nvPr/>
        </p:nvCxnSpPr>
        <p:spPr>
          <a:xfrm rot="10800000" flipV="1">
            <a:off x="6006975" y="6374953"/>
            <a:ext cx="3781420" cy="1036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5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3861955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u="sng"/>
              <a:t>Source: </a:t>
            </a:r>
            <a:r>
              <a:rPr lang="en-US" sz="1051" u="sng">
                <a:hlinkClick r:id="rId2"/>
              </a:rPr>
              <a:t>http://blog.okcupid.com/index.php/page/7/</a:t>
            </a:r>
            <a:r>
              <a:rPr lang="en-US" sz="1051"/>
              <a:t> (Rudder 2010)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1" y="136263"/>
            <a:ext cx="1138948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7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1616927" y="72192"/>
            <a:ext cx="8572229" cy="1539708"/>
          </a:xfrm>
        </p:spPr>
        <p:txBody>
          <a:bodyPr>
            <a:normAutofit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3861955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u="sng"/>
              <a:t>Source: </a:t>
            </a:r>
            <a:r>
              <a:rPr lang="en-US" sz="1051" u="sng">
                <a:hlinkClick r:id="rId5"/>
              </a:rPr>
              <a:t>http://blog.okcupid.com/index.php/page/7/</a:t>
            </a:r>
            <a:r>
              <a:rPr lang="en-US" sz="1051"/>
              <a:t> (Rudder 2010)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4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9" y="20325"/>
            <a:ext cx="8426855" cy="64227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58921" y="6408928"/>
            <a:ext cx="3602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Ranking with everyone else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78065" y="3531737"/>
            <a:ext cx="6375656" cy="83099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smaller the distance from the top left, the higher the association with white men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19960" y="679048"/>
            <a:ext cx="1821083" cy="81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19961" y="679049"/>
            <a:ext cx="2777924" cy="535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26273" y="6519446"/>
            <a:ext cx="3383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err="1"/>
              <a:t>Dataclysm</a:t>
            </a:r>
            <a:r>
              <a:rPr lang="en-US" sz="1400" u="sng"/>
              <a:t>. 2014.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2928" y="752598"/>
            <a:ext cx="4780564" cy="420578"/>
          </a:xfrm>
          <a:prstGeom prst="rect">
            <a:avLst/>
          </a:prstGeom>
          <a:solidFill>
            <a:schemeClr val="bg1"/>
          </a:solidFill>
        </p:spPr>
        <p:txBody>
          <a:bodyPr wrap="none" lIns="91452" tIns="45727" rIns="91452" bIns="45727" rtlCol="0">
            <a:spAutoFit/>
          </a:bodyPr>
          <a:lstStyle/>
          <a:p>
            <a:r>
              <a:rPr lang="en-US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Phish is highly associated </a:t>
            </a:r>
            <a:r>
              <a:rPr lang="en-US" sz="2133">
                <a:solidFill>
                  <a:schemeClr val="tx1">
                    <a:lumMod val="50000"/>
                    <a:lumOff val="50000"/>
                  </a:schemeClr>
                </a:solidFill>
              </a:rPr>
              <a:t>with white men</a:t>
            </a:r>
            <a:endParaRPr lang="en-US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81500" y="5441487"/>
            <a:ext cx="1430929" cy="420578"/>
          </a:xfrm>
          <a:prstGeom prst="rect">
            <a:avLst/>
          </a:prstGeom>
          <a:solidFill>
            <a:schemeClr val="bg1"/>
          </a:solidFill>
        </p:spPr>
        <p:txBody>
          <a:bodyPr wrap="none" lIns="91452" tIns="45727" rIns="91452" bIns="45727" rtlCol="0">
            <a:spAutoFit/>
          </a:bodyPr>
          <a:lstStyle/>
          <a:p>
            <a:r>
              <a:rPr lang="en-US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Kpop</a:t>
            </a:r>
            <a:r>
              <a:rPr lang="en-US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not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0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93827" y="6421321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145617" y="-47082"/>
            <a:ext cx="7867028" cy="68576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14839" y="231339"/>
            <a:ext cx="2321940" cy="461665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my blue eyes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6273" y="6519446"/>
            <a:ext cx="3383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</a:p>
        </p:txBody>
      </p:sp>
    </p:spTree>
    <p:extLst>
      <p:ext uri="{BB962C8B-B14F-4D97-AF65-F5344CB8AC3E}">
        <p14:creationId xmlns:p14="http://schemas.microsoft.com/office/powerpoint/2010/main" val="11194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9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039" y="278781"/>
            <a:ext cx="3598614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Scattertext</a:t>
            </a:r>
          </a:p>
          <a:p>
            <a:r>
              <a:rPr lang="en-US" dirty="0" smtClean="0"/>
              <a:t>pip install </a:t>
            </a:r>
            <a:r>
              <a:rPr lang="en-US" dirty="0" err="1" smtClean="0"/>
              <a:t>scattertext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github.com/JasonKessler/scattertext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3678" y="6298150"/>
            <a:ext cx="8917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Jason </a:t>
            </a:r>
            <a:r>
              <a:rPr lang="en-US" sz="1400" dirty="0"/>
              <a:t>S. Kessler. Scattertext: a Browser-Based Tool for Visualizing how Corpora Differ. ACL System Demonstrations. 2017.</a:t>
            </a:r>
            <a:endParaRPr lang="en-US" sz="1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660888" y="2531327"/>
            <a:ext cx="2185639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Interactive, d3-based scatterplot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Concise Python </a:t>
            </a:r>
            <a:r>
              <a:rPr lang="en-US" b="1" dirty="0" smtClean="0"/>
              <a:t>API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Automatically labels points </a:t>
            </a:r>
            <a:r>
              <a:rPr lang="en-US" dirty="0" err="1" smtClean="0"/>
              <a:t>s.t.</a:t>
            </a:r>
            <a:r>
              <a:rPr lang="en-US" dirty="0" smtClean="0"/>
              <a:t> the labels don’t overlap points or other labels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31790</TotalTime>
  <Words>1797</Words>
  <Application>Microsoft Macintosh PowerPoint</Application>
  <PresentationFormat>Widescreen</PresentationFormat>
  <Paragraphs>303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Helvetica</vt:lpstr>
      <vt:lpstr>Helvetica Neue</vt:lpstr>
      <vt:lpstr>Arial</vt:lpstr>
      <vt:lpstr>Office Theme</vt:lpstr>
      <vt:lpstr>Natural Language Visualization with Scattertext</vt:lpstr>
      <vt:lpstr>PowerPoint Presentation</vt:lpstr>
      <vt:lpstr>PowerPoint Presentation</vt:lpstr>
      <vt:lpstr>Language and Demographics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Scaled F-Score</vt:lpstr>
      <vt:lpstr>PowerPoint Presentation</vt:lpstr>
      <vt:lpstr>PowerPoint Presentation</vt:lpstr>
      <vt:lpstr>PowerPoint Presentation</vt:lpstr>
      <vt:lpstr>PowerPoint Presentation</vt:lpstr>
      <vt:lpstr>Fix: Normalize Precision and Frequency</vt:lpstr>
      <vt:lpstr>PowerPoint Presentation</vt:lpstr>
      <vt:lpstr>PowerPoint Presentation</vt:lpstr>
      <vt:lpstr>Top Scaled-F Score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Function words and gender</vt:lpstr>
      <vt:lpstr>Function word usage is counter-intuitive</vt:lpstr>
      <vt:lpstr>Clickbait: what works?</vt:lpstr>
      <vt:lpstr>Clickbait corpus</vt:lpstr>
      <vt:lpstr>PowerPoint Presentation</vt:lpstr>
      <vt:lpstr>PowerPoint Presentation</vt:lpstr>
      <vt:lpstr>Clickbait corpus</vt:lpstr>
      <vt:lpstr>PowerPoint Presentation</vt:lpstr>
      <vt:lpstr>Clickbait corpus</vt:lpstr>
      <vt:lpstr>PowerPoint Presentation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Mining, Language Visualization and Semiotic Squares in Python</dc:title>
  <dc:creator>Microsoft Office User</dc:creator>
  <cp:lastModifiedBy>Microsoft Office User</cp:lastModifiedBy>
  <cp:revision>76</cp:revision>
  <cp:lastPrinted>2018-04-27T06:03:09Z</cp:lastPrinted>
  <dcterms:created xsi:type="dcterms:W3CDTF">2018-02-21T22:34:22Z</dcterms:created>
  <dcterms:modified xsi:type="dcterms:W3CDTF">2018-04-27T17:20:31Z</dcterms:modified>
</cp:coreProperties>
</file>